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9"/>
  </p:notesMasterIdLst>
  <p:sldIdLst>
    <p:sldId id="2904" r:id="rId5"/>
    <p:sldId id="256" r:id="rId6"/>
    <p:sldId id="2918" r:id="rId7"/>
    <p:sldId id="2914" r:id="rId8"/>
    <p:sldId id="257" r:id="rId9"/>
    <p:sldId id="2915" r:id="rId10"/>
    <p:sldId id="260" r:id="rId11"/>
    <p:sldId id="2906" r:id="rId12"/>
    <p:sldId id="2908" r:id="rId13"/>
    <p:sldId id="2916" r:id="rId14"/>
    <p:sldId id="2911" r:id="rId15"/>
    <p:sldId id="2905" r:id="rId16"/>
    <p:sldId id="2913" r:id="rId17"/>
    <p:sldId id="2917"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644"/>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24" autoAdjust="0"/>
    <p:restoredTop sz="80207" autoAdjust="0"/>
  </p:normalViewPr>
  <p:slideViewPr>
    <p:cSldViewPr snapToGrid="0">
      <p:cViewPr varScale="1">
        <p:scale>
          <a:sx n="42" d="100"/>
          <a:sy n="42" d="100"/>
        </p:scale>
        <p:origin x="377" y="31"/>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angefrogschools.com/elementary/ofkidsboo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pPr marL="0" marR="0">
              <a:spcAft>
                <a:spcPts val="0"/>
              </a:spcAft>
            </a:pPr>
            <a:r>
              <a:rPr lang="en-US" sz="1200" b="0" i="0" u="none" strike="noStrike" dirty="0">
                <a:solidFill>
                  <a:srgbClr val="000000"/>
                </a:solidFill>
                <a:effectLst/>
              </a:rPr>
              <a:t>Allow Spark to read pages 13-18 for the students or read to them.</a:t>
            </a:r>
          </a:p>
          <a:p>
            <a:pPr marL="0" marR="0">
              <a:spcAft>
                <a:spcPts val="0"/>
              </a:spcAft>
            </a:pPr>
            <a:r>
              <a:rPr lang="en-US" sz="1200" b="0" i="0" u="none" strike="noStrike" dirty="0">
                <a:effectLst/>
                <a:hlinkClick r:id="rId3" tooltip="https://www.orangefrogschools.com/elementary/ofkidsbook"/>
              </a:rPr>
              <a:t>https://www.orangefrogschools.com/elementary/ofkidsbook</a:t>
            </a:r>
            <a:endParaRPr lang="en-US" sz="1200"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5</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reflect back, it’s important to be self-aware. Reflection can be a tool we use as employees or team members to grow ourselves. We have to think about what we have done, what we have said, and how it has changed our day. We can think about the way these things have affected us and how they have affected others. We are going to look back at the way our Gratitude Journal has impacted our day and our lives. Does anyone feel like they are happier, knowing they are spending time each day looking for the good at home and at work?</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9</a:t>
            </a:fld>
            <a:endParaRPr lang="en-US"/>
          </a:p>
        </p:txBody>
      </p:sp>
    </p:spTree>
    <p:extLst>
      <p:ext uri="{BB962C8B-B14F-4D97-AF65-F5344CB8AC3E}">
        <p14:creationId xmlns:p14="http://schemas.microsoft.com/office/powerpoint/2010/main" val="309256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may need to start their reflection time by physically looking at their journals). Today, we will look back and reflect on the impact of our first Happiness Tactic, Gratitude. </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11</a:t>
            </a:fld>
            <a:endParaRPr lang="en-US"/>
          </a:p>
        </p:txBody>
      </p:sp>
    </p:spTree>
    <p:extLst>
      <p:ext uri="{BB962C8B-B14F-4D97-AF65-F5344CB8AC3E}">
        <p14:creationId xmlns:p14="http://schemas.microsoft.com/office/powerpoint/2010/main" val="120220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give your own examples. </a:t>
            </a:r>
          </a:p>
        </p:txBody>
      </p:sp>
      <p:sp>
        <p:nvSpPr>
          <p:cNvPr id="4" name="Slide Number Placeholder 3"/>
          <p:cNvSpPr>
            <a:spLocks noGrp="1"/>
          </p:cNvSpPr>
          <p:nvPr>
            <p:ph type="sldNum" sz="quarter" idx="5"/>
          </p:nvPr>
        </p:nvSpPr>
        <p:spPr/>
        <p:txBody>
          <a:bodyPr/>
          <a:lstStyle/>
          <a:p>
            <a:fld id="{0856F9C8-7AB8-4F12-AC78-F03044600AAD}" type="slidenum">
              <a:rPr lang="en-US" smtClean="0"/>
              <a:t>13</a:t>
            </a:fld>
            <a:endParaRPr lang="en-US"/>
          </a:p>
        </p:txBody>
      </p:sp>
    </p:spTree>
    <p:extLst>
      <p:ext uri="{BB962C8B-B14F-4D97-AF65-F5344CB8AC3E}">
        <p14:creationId xmlns:p14="http://schemas.microsoft.com/office/powerpoint/2010/main" val="4269597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youtu.be/55z9NRElwT4" TargetMode="External"/><Relationship Id="rId1" Type="http://schemas.openxmlformats.org/officeDocument/2006/relationships/slideLayout" Target="../slideLayouts/slideLayout35.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a:solidFill>
                  <a:srgbClr val="F36C25"/>
                </a:solidFill>
                <a:latin typeface="Eras Bold ITC" panose="020B0602030504020804" pitchFamily="34" charset="77"/>
              </a:rPr>
              <a:t>Week </a:t>
            </a:r>
            <a:r>
              <a:rPr lang="en-US" sz="9600" b="1" dirty="0">
                <a:solidFill>
                  <a:srgbClr val="F36C25"/>
                </a:solidFill>
                <a:latin typeface="Eras Bold ITC" panose="020B0602030504020804" pitchFamily="34" charset="77"/>
              </a:rPr>
              <a:t>Four</a:t>
            </a:r>
          </a:p>
        </p:txBody>
      </p:sp>
    </p:spTree>
    <p:extLst>
      <p:ext uri="{BB962C8B-B14F-4D97-AF65-F5344CB8AC3E}">
        <p14:creationId xmlns:p14="http://schemas.microsoft.com/office/powerpoint/2010/main" val="317158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E13AA1B-67DB-464D-AB51-A9DAC6DCE0E7}"/>
              </a:ext>
            </a:extLst>
          </p:cNvPr>
          <p:cNvSpPr txBox="1">
            <a:spLocks/>
          </p:cNvSpPr>
          <p:nvPr/>
        </p:nvSpPr>
        <p:spPr>
          <a:xfrm>
            <a:off x="1958339" y="917804"/>
            <a:ext cx="8275320" cy="135680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6000" dirty="0"/>
              <a:t>Connecting this Lesson to Our Work</a:t>
            </a:r>
          </a:p>
        </p:txBody>
      </p:sp>
      <p:sp>
        <p:nvSpPr>
          <p:cNvPr id="3" name="Content Placeholder 3">
            <a:extLst>
              <a:ext uri="{FF2B5EF4-FFF2-40B4-BE49-F238E27FC236}">
                <a16:creationId xmlns:a16="http://schemas.microsoft.com/office/drawing/2014/main" id="{2B8D2047-34C6-EF45-8C28-21298020B908}"/>
              </a:ext>
            </a:extLst>
          </p:cNvPr>
          <p:cNvSpPr txBox="1">
            <a:spLocks/>
          </p:cNvSpPr>
          <p:nvPr/>
        </p:nvSpPr>
        <p:spPr>
          <a:xfrm>
            <a:off x="1027983" y="2743201"/>
            <a:ext cx="10136033" cy="2971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rgbClr val="A84644"/>
                </a:solidFill>
              </a:rPr>
              <a:t>What was your biggest learning regarding gratitudes as they connect to our work?</a:t>
            </a:r>
          </a:p>
          <a:p>
            <a:pPr>
              <a:spcBef>
                <a:spcPts val="0"/>
              </a:spcBef>
            </a:pPr>
            <a:endParaRPr lang="en-US" dirty="0">
              <a:solidFill>
                <a:srgbClr val="A84644"/>
              </a:solidFill>
            </a:endParaRPr>
          </a:p>
          <a:p>
            <a:pPr>
              <a:spcBef>
                <a:spcPts val="0"/>
              </a:spcBef>
            </a:pPr>
            <a:r>
              <a:rPr lang="en-US" dirty="0">
                <a:solidFill>
                  <a:srgbClr val="A84644"/>
                </a:solidFill>
              </a:rPr>
              <a:t>How did you feel about your work-life while reviewing your 21-day Gratitude Journal?</a:t>
            </a:r>
          </a:p>
          <a:p>
            <a:pPr>
              <a:spcBef>
                <a:spcPts val="0"/>
              </a:spcBef>
            </a:pPr>
            <a:endParaRPr lang="en-US" dirty="0">
              <a:solidFill>
                <a:srgbClr val="A84644"/>
              </a:solidFill>
            </a:endParaRPr>
          </a:p>
          <a:p>
            <a:pPr marL="0" indent="0">
              <a:spcBef>
                <a:spcPts val="0"/>
              </a:spcBef>
              <a:buNone/>
            </a:pPr>
            <a:endParaRPr lang="en-US" dirty="0">
              <a:solidFill>
                <a:srgbClr val="3FB7A3"/>
              </a:solidFill>
            </a:endParaRPr>
          </a:p>
        </p:txBody>
      </p:sp>
    </p:spTree>
    <p:extLst>
      <p:ext uri="{BB962C8B-B14F-4D97-AF65-F5344CB8AC3E}">
        <p14:creationId xmlns:p14="http://schemas.microsoft.com/office/powerpoint/2010/main" val="367457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574372" y="2114895"/>
            <a:ext cx="5647319" cy="3108543"/>
          </a:xfrm>
          <a:prstGeom prst="rect">
            <a:avLst/>
          </a:prstGeom>
          <a:noFill/>
        </p:spPr>
        <p:txBody>
          <a:bodyPr wrap="square">
            <a:spAutoFit/>
          </a:bodyPr>
          <a:lstStyle/>
          <a:p>
            <a:pPr marR="0" lvl="0">
              <a:spcAft>
                <a:spcPts val="0"/>
              </a:spcAft>
            </a:pPr>
            <a:r>
              <a:rPr lang="en-US" sz="2400" dirty="0">
                <a:solidFill>
                  <a:schemeClr val="accent2"/>
                </a:solidFill>
                <a:latin typeface="Eras Medium ITC" panose="020B0602030504020804" pitchFamily="34" charset="0"/>
                <a:ea typeface="Arial" panose="020B0604020202020204" pitchFamily="34" charset="0"/>
              </a:rPr>
              <a:t>Today, we will look back and reflect on the impact of our first Happiness Tactic, Gratitude. </a:t>
            </a:r>
          </a:p>
          <a:p>
            <a:pPr marR="0" lvl="0">
              <a:spcAft>
                <a:spcPts val="0"/>
              </a:spcAft>
            </a:pPr>
            <a:endParaRPr lang="en-US" sz="2400" dirty="0">
              <a:solidFill>
                <a:schemeClr val="accent2"/>
              </a:solidFill>
              <a:latin typeface="Eras Medium ITC" panose="020B0602030504020804" pitchFamily="34" charset="0"/>
              <a:ea typeface="Arial" panose="020B0604020202020204" pitchFamily="34" charset="0"/>
            </a:endParaRPr>
          </a:p>
          <a:p>
            <a:pPr marR="0" lvl="0">
              <a:spcAft>
                <a:spcPts val="0"/>
              </a:spcAft>
            </a:pPr>
            <a:endParaRPr lang="en-US" sz="2400" dirty="0">
              <a:solidFill>
                <a:schemeClr val="accent2"/>
              </a:solidFill>
              <a:latin typeface="Eras Medium ITC" panose="020B0602030504020804" pitchFamily="34" charset="0"/>
              <a:ea typeface="Arial" panose="020B0604020202020204" pitchFamily="34" charset="0"/>
            </a:endParaRPr>
          </a:p>
          <a:p>
            <a:pPr marR="0" lvl="0">
              <a:spcAft>
                <a:spcPts val="0"/>
              </a:spcAft>
            </a:pPr>
            <a:r>
              <a:rPr lang="en-US" sz="2400" u="none" strike="noStrike" dirty="0">
                <a:solidFill>
                  <a:srgbClr val="A84644"/>
                </a:solidFill>
                <a:effectLst/>
                <a:latin typeface="Eras Medium ITC" panose="020B0602030504020804" pitchFamily="34" charset="0"/>
                <a:ea typeface="Arial" panose="020B0604020202020204" pitchFamily="34" charset="0"/>
              </a:rPr>
              <a:t>Does anyone feel like they are </a:t>
            </a:r>
            <a:r>
              <a:rPr lang="en-US" sz="2800" b="1" u="none" strike="noStrike" dirty="0">
                <a:solidFill>
                  <a:srgbClr val="A84644"/>
                </a:solidFill>
                <a:effectLst/>
                <a:latin typeface="Eras Medium ITC" panose="020B0602030504020804" pitchFamily="34" charset="0"/>
                <a:ea typeface="Arial" panose="020B0604020202020204" pitchFamily="34" charset="0"/>
              </a:rPr>
              <a:t>happier</a:t>
            </a:r>
            <a:r>
              <a:rPr lang="en-US" sz="2400" u="none" strike="noStrike" dirty="0">
                <a:solidFill>
                  <a:srgbClr val="A84644"/>
                </a:solidFill>
                <a:effectLst/>
                <a:latin typeface="Eras Medium ITC" panose="020B0602030504020804" pitchFamily="34" charset="0"/>
                <a:ea typeface="Arial" panose="020B0604020202020204" pitchFamily="34" charset="0"/>
              </a:rPr>
              <a:t>, knowing they are spending time each day looking for the good in their day?</a:t>
            </a: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574372" y="787851"/>
            <a:ext cx="2157672"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A84644"/>
                </a:solidFill>
              </a:rPr>
              <a:t>Action</a:t>
            </a:r>
          </a:p>
        </p:txBody>
      </p:sp>
      <p:pic>
        <p:nvPicPr>
          <p:cNvPr id="8" name="Picture 7" descr="A cartoon of a person&#10;&#10;Description automatically generated with low confidence">
            <a:extLst>
              <a:ext uri="{FF2B5EF4-FFF2-40B4-BE49-F238E27FC236}">
                <a16:creationId xmlns:a16="http://schemas.microsoft.com/office/drawing/2014/main" id="{A6CD92DB-07EF-40E9-9C37-66608728E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175" y="787851"/>
            <a:ext cx="3786618" cy="5762633"/>
          </a:xfrm>
          <a:prstGeom prst="rect">
            <a:avLst/>
          </a:prstGeom>
        </p:spPr>
      </p:pic>
    </p:spTree>
    <p:extLst>
      <p:ext uri="{BB962C8B-B14F-4D97-AF65-F5344CB8AC3E}">
        <p14:creationId xmlns:p14="http://schemas.microsoft.com/office/powerpoint/2010/main" val="204372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E060001-7223-474B-BE27-F6C5C501B352}"/>
              </a:ext>
            </a:extLst>
          </p:cNvPr>
          <p:cNvSpPr txBox="1">
            <a:spLocks/>
          </p:cNvSpPr>
          <p:nvPr/>
        </p:nvSpPr>
        <p:spPr>
          <a:xfrm>
            <a:off x="397601" y="705802"/>
            <a:ext cx="5877693"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t>BONUS Questions</a:t>
            </a:r>
          </a:p>
        </p:txBody>
      </p:sp>
      <p:sp>
        <p:nvSpPr>
          <p:cNvPr id="3" name="Content Placeholder 3">
            <a:extLst>
              <a:ext uri="{FF2B5EF4-FFF2-40B4-BE49-F238E27FC236}">
                <a16:creationId xmlns:a16="http://schemas.microsoft.com/office/drawing/2014/main" id="{60752EA4-58F5-48E0-B5B7-2BDC0418D9DE}"/>
              </a:ext>
            </a:extLst>
          </p:cNvPr>
          <p:cNvSpPr txBox="1">
            <a:spLocks/>
          </p:cNvSpPr>
          <p:nvPr/>
        </p:nvSpPr>
        <p:spPr>
          <a:xfrm>
            <a:off x="397601" y="1717491"/>
            <a:ext cx="6696884" cy="407288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rgbClr val="A84644"/>
                </a:solidFill>
              </a:rPr>
              <a:t>Was it difficult to reflect?</a:t>
            </a:r>
          </a:p>
          <a:p>
            <a:pPr>
              <a:lnSpc>
                <a:spcPct val="110000"/>
              </a:lnSpc>
            </a:pPr>
            <a:r>
              <a:rPr lang="en-US" dirty="0">
                <a:solidFill>
                  <a:srgbClr val="A84644"/>
                </a:solidFill>
              </a:rPr>
              <a:t>Do you think there was an overarching difference made?</a:t>
            </a:r>
          </a:p>
          <a:p>
            <a:pPr>
              <a:lnSpc>
                <a:spcPct val="110000"/>
              </a:lnSpc>
            </a:pPr>
            <a:r>
              <a:rPr lang="en-US" dirty="0">
                <a:solidFill>
                  <a:srgbClr val="A84644"/>
                </a:solidFill>
              </a:rPr>
              <a:t>What evidence do you have of a change?</a:t>
            </a:r>
          </a:p>
          <a:p>
            <a:pPr>
              <a:lnSpc>
                <a:spcPct val="110000"/>
              </a:lnSpc>
            </a:pPr>
            <a:r>
              <a:rPr lang="en-US" dirty="0">
                <a:solidFill>
                  <a:srgbClr val="A84644"/>
                </a:solidFill>
              </a:rPr>
              <a:t>Is this tactic something you can see yourself doing in the long run?</a:t>
            </a:r>
          </a:p>
          <a:p>
            <a:pPr>
              <a:lnSpc>
                <a:spcPct val="110000"/>
              </a:lnSpc>
            </a:pPr>
            <a:r>
              <a:rPr lang="en-US" dirty="0">
                <a:solidFill>
                  <a:srgbClr val="A84644"/>
                </a:solidFill>
              </a:rPr>
              <a:t>What is one thing you can do to make this tactic sustainable?</a:t>
            </a:r>
          </a:p>
        </p:txBody>
      </p:sp>
      <p:pic>
        <p:nvPicPr>
          <p:cNvPr id="5" name="Picture 4" descr="A picture containing text&#10;&#10;Description automatically generated">
            <a:extLst>
              <a:ext uri="{FF2B5EF4-FFF2-40B4-BE49-F238E27FC236}">
                <a16:creationId xmlns:a16="http://schemas.microsoft.com/office/drawing/2014/main" id="{49519F27-72C6-49FE-9828-650CA70B2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194" y="4235139"/>
            <a:ext cx="4946014" cy="2514453"/>
          </a:xfrm>
          <a:prstGeom prst="rect">
            <a:avLst/>
          </a:prstGeom>
        </p:spPr>
      </p:pic>
    </p:spTree>
    <p:extLst>
      <p:ext uri="{BB962C8B-B14F-4D97-AF65-F5344CB8AC3E}">
        <p14:creationId xmlns:p14="http://schemas.microsoft.com/office/powerpoint/2010/main" val="146142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572B271-7E77-438A-86A3-A704106F84C4}"/>
              </a:ext>
            </a:extLst>
          </p:cNvPr>
          <p:cNvSpPr txBox="1">
            <a:spLocks/>
          </p:cNvSpPr>
          <p:nvPr/>
        </p:nvSpPr>
        <p:spPr>
          <a:xfrm>
            <a:off x="189832" y="3051547"/>
            <a:ext cx="3882550" cy="886881"/>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dirty="0">
                <a:solidFill>
                  <a:schemeClr val="bg1"/>
                </a:solidFill>
              </a:rPr>
              <a:t>Just for Fun</a:t>
            </a:r>
          </a:p>
        </p:txBody>
      </p:sp>
      <p:sp>
        <p:nvSpPr>
          <p:cNvPr id="4" name="Title 4">
            <a:extLst>
              <a:ext uri="{FF2B5EF4-FFF2-40B4-BE49-F238E27FC236}">
                <a16:creationId xmlns:a16="http://schemas.microsoft.com/office/drawing/2014/main" id="{A29BBACA-3CF8-4FEC-8353-6996CB7CCEED}"/>
              </a:ext>
            </a:extLst>
          </p:cNvPr>
          <p:cNvSpPr txBox="1">
            <a:spLocks/>
          </p:cNvSpPr>
          <p:nvPr/>
        </p:nvSpPr>
        <p:spPr>
          <a:xfrm>
            <a:off x="4957762" y="327064"/>
            <a:ext cx="6575953" cy="886881"/>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dirty="0">
                <a:solidFill>
                  <a:srgbClr val="A84644"/>
                </a:solidFill>
              </a:rPr>
              <a:t>Our Class Playlist</a:t>
            </a:r>
          </a:p>
        </p:txBody>
      </p:sp>
      <p:sp>
        <p:nvSpPr>
          <p:cNvPr id="5" name="Content Placeholder 3">
            <a:extLst>
              <a:ext uri="{FF2B5EF4-FFF2-40B4-BE49-F238E27FC236}">
                <a16:creationId xmlns:a16="http://schemas.microsoft.com/office/drawing/2014/main" id="{B2F75E8B-464A-40A1-BCCC-5B14B6A4ADD1}"/>
              </a:ext>
            </a:extLst>
          </p:cNvPr>
          <p:cNvSpPr txBox="1">
            <a:spLocks/>
          </p:cNvSpPr>
          <p:nvPr/>
        </p:nvSpPr>
        <p:spPr>
          <a:xfrm>
            <a:off x="4390697" y="1647091"/>
            <a:ext cx="7611471" cy="38498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accent2"/>
                </a:solidFill>
                <a:latin typeface="Eras Medium ITC" panose="020B0602030504020804" pitchFamily="34" charset="77"/>
              </a:rPr>
              <a:t>Everybody, please list your three best songs that make you happy or grateful. </a:t>
            </a:r>
          </a:p>
          <a:p>
            <a:pPr marL="0" indent="0">
              <a:buNone/>
            </a:pPr>
            <a:endParaRPr lang="en-US" sz="3600" b="1" dirty="0">
              <a:solidFill>
                <a:schemeClr val="accent2"/>
              </a:solidFill>
              <a:latin typeface="Eras Medium ITC" panose="020B0602030504020804" pitchFamily="34" charset="77"/>
            </a:endParaRPr>
          </a:p>
          <a:p>
            <a:pPr marL="0" indent="0">
              <a:buNone/>
            </a:pPr>
            <a:r>
              <a:rPr lang="en-US" sz="3600" b="1" dirty="0">
                <a:solidFill>
                  <a:schemeClr val="accent2"/>
                </a:solidFill>
                <a:latin typeface="Eras Medium ITC" panose="020B0602030504020804" pitchFamily="34" charset="77"/>
              </a:rPr>
              <a:t>Let’s create our Orange Frog music playlist!</a:t>
            </a:r>
          </a:p>
        </p:txBody>
      </p:sp>
      <p:pic>
        <p:nvPicPr>
          <p:cNvPr id="7" name="Picture 6">
            <a:extLst>
              <a:ext uri="{FF2B5EF4-FFF2-40B4-BE49-F238E27FC236}">
                <a16:creationId xmlns:a16="http://schemas.microsoft.com/office/drawing/2014/main" id="{FAD30114-0FEB-4577-B70B-915C6E3FC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821" y="4135821"/>
            <a:ext cx="2722179" cy="2722179"/>
          </a:xfrm>
          <a:prstGeom prst="rect">
            <a:avLst/>
          </a:prstGeom>
        </p:spPr>
      </p:pic>
    </p:spTree>
    <p:extLst>
      <p:ext uri="{BB962C8B-B14F-4D97-AF65-F5344CB8AC3E}">
        <p14:creationId xmlns:p14="http://schemas.microsoft.com/office/powerpoint/2010/main" val="356905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CA2AB-930B-DA4B-A2D0-AA252E249748}"/>
              </a:ext>
            </a:extLst>
          </p:cNvPr>
          <p:cNvSpPr txBox="1"/>
          <p:nvPr/>
        </p:nvSpPr>
        <p:spPr>
          <a:xfrm>
            <a:off x="2994211" y="1612621"/>
            <a:ext cx="7607517" cy="6740307"/>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accent2"/>
                </a:solidFill>
                <a:latin typeface="Eras Medium ITC" panose="020B0602030504020804" pitchFamily="34" charset="0"/>
              </a:rPr>
              <a:t>Make sure you’ve completed your 21-day Gratitude challenge. We’ll be moving onto a different tactic next week.</a:t>
            </a:r>
          </a:p>
          <a:p>
            <a:pPr marL="571500" indent="-571500">
              <a:buFont typeface="Arial" panose="020B0604020202020204" pitchFamily="34" charset="0"/>
              <a:buChar char="•"/>
            </a:pPr>
            <a:endParaRPr lang="en-US" sz="3600" dirty="0">
              <a:solidFill>
                <a:schemeClr val="accent2"/>
              </a:solidFill>
              <a:latin typeface="Eras Medium ITC" panose="020B0602030504020804" pitchFamily="34" charset="0"/>
            </a:endParaRPr>
          </a:p>
          <a:p>
            <a:pPr marL="571500" indent="-571500">
              <a:buFont typeface="Arial" panose="020B0604020202020204" pitchFamily="34" charset="0"/>
              <a:buChar char="•"/>
            </a:pPr>
            <a:r>
              <a:rPr lang="en-US" sz="3600" dirty="0">
                <a:solidFill>
                  <a:schemeClr val="accent2"/>
                </a:solidFill>
                <a:latin typeface="Eras Medium ITC" panose="020B0602030504020804" pitchFamily="34" charset="0"/>
              </a:rPr>
              <a:t>Share your gratitude experience with someone else at work or at home.</a:t>
            </a:r>
          </a:p>
          <a:p>
            <a:endParaRPr lang="en-US" sz="3600" dirty="0">
              <a:latin typeface="Eras Medium ITC" panose="020B0602030504020804" pitchFamily="34" charset="0"/>
            </a:endParaRPr>
          </a:p>
          <a:p>
            <a:endParaRPr lang="en-US" sz="3600" dirty="0">
              <a:latin typeface="Eras Medium ITC" panose="020B0602030504020804" pitchFamily="34" charset="0"/>
            </a:endParaRPr>
          </a:p>
          <a:p>
            <a:endParaRPr lang="en-US" sz="3600" dirty="0">
              <a:latin typeface="Eras Medium ITC" panose="020B0602030504020804" pitchFamily="34" charset="0"/>
            </a:endParaRPr>
          </a:p>
          <a:p>
            <a:endParaRPr lang="en-US" sz="3600" dirty="0">
              <a:latin typeface="Eras Medium ITC" panose="020B0602030504020804" pitchFamily="34" charset="0"/>
            </a:endParaRPr>
          </a:p>
        </p:txBody>
      </p:sp>
      <p:sp>
        <p:nvSpPr>
          <p:cNvPr id="3" name="TextBox 2">
            <a:extLst>
              <a:ext uri="{FF2B5EF4-FFF2-40B4-BE49-F238E27FC236}">
                <a16:creationId xmlns:a16="http://schemas.microsoft.com/office/drawing/2014/main" id="{40C4E122-5F21-7440-845B-03CE8FA01A6D}"/>
              </a:ext>
            </a:extLst>
          </p:cNvPr>
          <p:cNvSpPr txBox="1"/>
          <p:nvPr/>
        </p:nvSpPr>
        <p:spPr>
          <a:xfrm>
            <a:off x="3466253" y="596958"/>
            <a:ext cx="7757915" cy="1015663"/>
          </a:xfrm>
          <a:prstGeom prst="rect">
            <a:avLst/>
          </a:prstGeom>
          <a:noFill/>
        </p:spPr>
        <p:txBody>
          <a:bodyPr wrap="square" rtlCol="0">
            <a:spAutoFit/>
          </a:bodyPr>
          <a:lstStyle/>
          <a:p>
            <a:r>
              <a:rPr lang="en-US" sz="6000" dirty="0">
                <a:solidFill>
                  <a:srgbClr val="A84644"/>
                </a:solidFill>
                <a:latin typeface="Eras Bold ITC" panose="020B0907030504020204" pitchFamily="34" charset="0"/>
              </a:rPr>
              <a:t>Weekly To-Dos</a:t>
            </a:r>
          </a:p>
        </p:txBody>
      </p:sp>
      <p:pic>
        <p:nvPicPr>
          <p:cNvPr id="5" name="Picture 4">
            <a:extLst>
              <a:ext uri="{FF2B5EF4-FFF2-40B4-BE49-F238E27FC236}">
                <a16:creationId xmlns:a16="http://schemas.microsoft.com/office/drawing/2014/main" id="{132E0861-725F-AB43-B2E1-84B953206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53" y="2985298"/>
            <a:ext cx="2366635" cy="1335690"/>
          </a:xfrm>
          <a:prstGeom prst="rect">
            <a:avLst/>
          </a:prstGeom>
        </p:spPr>
      </p:pic>
    </p:spTree>
    <p:extLst>
      <p:ext uri="{BB962C8B-B14F-4D97-AF65-F5344CB8AC3E}">
        <p14:creationId xmlns:p14="http://schemas.microsoft.com/office/powerpoint/2010/main" val="316943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55685" y="639861"/>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000" b="1" dirty="0">
              <a:solidFill>
                <a:srgbClr val="F36C25"/>
              </a:solidFill>
              <a:latin typeface="Eras Bold ITC" panose="020B0602030504020804" pitchFamily="34" charset="77"/>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Gratitudes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dirty="0">
                <a:solidFill>
                  <a:srgbClr val="A84644"/>
                </a:solidFill>
                <a:latin typeface="Eras Bold ITC" panose="020B0602030504020804" pitchFamily="34" charset="77"/>
              </a:rPr>
              <a:t>Week 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A84644"/>
                </a:solidFill>
                <a:effectLst/>
                <a:uLnTx/>
                <a:uFillTx/>
                <a:latin typeface="Eras Bold ITC" panose="020B0602030504020804" pitchFamily="34" charset="77"/>
                <a:ea typeface="+mn-ea"/>
                <a:cs typeface="+mn-cs"/>
              </a:rPr>
              <a:t>Reflection and Gratefully Moving Forward</a:t>
            </a: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accent2"/>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502" y="7198580"/>
            <a:ext cx="3835022" cy="3523352"/>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5C2FA9EF-68F2-4ECF-AAB7-16E68BC12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94" y="1072113"/>
            <a:ext cx="4845980" cy="4833865"/>
          </a:xfrm>
          <a:prstGeom prst="rect">
            <a:avLst/>
          </a:prstGeom>
        </p:spPr>
      </p:pic>
    </p:spTree>
    <p:extLst>
      <p:ext uri="{BB962C8B-B14F-4D97-AF65-F5344CB8AC3E}">
        <p14:creationId xmlns:p14="http://schemas.microsoft.com/office/powerpoint/2010/main" val="422656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027203-462F-9041-AE52-7D4AB19743D2}"/>
              </a:ext>
            </a:extLst>
          </p:cNvPr>
          <p:cNvSpPr txBox="1">
            <a:spLocks/>
          </p:cNvSpPr>
          <p:nvPr/>
        </p:nvSpPr>
        <p:spPr>
          <a:xfrm>
            <a:off x="3624943" y="1098966"/>
            <a:ext cx="81359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dirty="0">
                <a:solidFill>
                  <a:srgbClr val="F36C25"/>
                </a:solidFill>
                <a:latin typeface="Eras Medium ITC" panose="020B0602030504020804" pitchFamily="34" charset="77"/>
              </a:rPr>
              <a:t>Each week, you’ll find a </a:t>
            </a:r>
            <a:r>
              <a:rPr kumimoji="0" lang="en-US" sz="5400" u="none" strike="noStrike" kern="1200" cap="none" spc="0" normalizeH="0" baseline="0" noProof="0" dirty="0">
                <a:ln>
                  <a:noFill/>
                </a:ln>
                <a:solidFill>
                  <a:srgbClr val="F36C25"/>
                </a:solidFill>
                <a:effectLst/>
                <a:uLnTx/>
                <a:uFillTx/>
                <a:latin typeface="Eras Medium ITC" panose="020B0602030504020804" pitchFamily="34" charset="77"/>
              </a:rPr>
              <a:t>Worksheet in the resources section of the website and your Gratitude Journal.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u="none" strike="noStrike" kern="1200" cap="none" spc="0" normalizeH="0" baseline="0" noProof="0" dirty="0">
                <a:ln>
                  <a:noFill/>
                </a:ln>
                <a:effectLst/>
                <a:uLnTx/>
                <a:uFillTx/>
                <a:latin typeface="Eras Medium ITC" panose="020B0602030504020804" pitchFamily="34" charset="77"/>
              </a:rPr>
              <a:t>Please, </a:t>
            </a:r>
            <a:r>
              <a:rPr lang="en-US" sz="5400" dirty="0">
                <a:latin typeface="Eras Medium ITC" panose="020B0602030504020804" pitchFamily="34" charset="77"/>
              </a:rPr>
              <a:t>h</a:t>
            </a:r>
            <a:r>
              <a:rPr kumimoji="0" lang="en-US" sz="5400" u="none" strike="noStrike" kern="1200" cap="none" spc="0" normalizeH="0" baseline="0" noProof="0" dirty="0" err="1">
                <a:ln>
                  <a:noFill/>
                </a:ln>
                <a:effectLst/>
                <a:uLnTx/>
                <a:uFillTx/>
                <a:latin typeface="Eras Medium ITC" panose="020B0602030504020804" pitchFamily="34" charset="77"/>
              </a:rPr>
              <a:t>ave</a:t>
            </a:r>
            <a:r>
              <a:rPr kumimoji="0" lang="en-US" sz="5400" u="none" strike="noStrike" kern="1200" cap="none" spc="0" normalizeH="0" baseline="0" noProof="0" dirty="0">
                <a:ln>
                  <a:noFill/>
                </a:ln>
                <a:effectLst/>
                <a:uLnTx/>
                <a:uFillTx/>
                <a:latin typeface="Eras Medium ITC" panose="020B0602030504020804" pitchFamily="34" charset="77"/>
              </a:rPr>
              <a:t> those</a:t>
            </a:r>
            <a:r>
              <a:rPr lang="en-US" sz="5400" dirty="0">
                <a:latin typeface="Eras Medium ITC" panose="020B0602030504020804" pitchFamily="34" charset="77"/>
              </a:rPr>
              <a:t> available.</a:t>
            </a:r>
            <a:endParaRPr kumimoji="0" lang="en-US" sz="1400" u="none" strike="noStrike" kern="1200" cap="none" spc="0" normalizeH="0" baseline="0" noProof="0" dirty="0">
              <a:ln>
                <a:noFill/>
              </a:ln>
              <a:effectLst/>
              <a:uLnTx/>
              <a:uFillTx/>
              <a:latin typeface="Eras Medium ITC" panose="020B0602030504020804" pitchFamily="34" charset="77"/>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latin typeface="Eras Medium ITC" panose="020B0602030504020804" pitchFamily="34" charset="77"/>
              </a:rPr>
              <a:t>\</a:t>
            </a:r>
            <a:endParaRPr kumimoji="0" lang="en-US" sz="1600" u="none" strike="noStrike" kern="1200" cap="none" spc="0" normalizeH="0" baseline="0" noProof="0" dirty="0">
              <a:ln>
                <a:noFill/>
              </a:ln>
              <a:solidFill>
                <a:srgbClr val="3A8E88"/>
              </a:solidFill>
              <a:effectLst/>
              <a:uLnTx/>
              <a:uFillTx/>
              <a:latin typeface="Eras Medium ITC" panose="020B0602030504020804" pitchFamily="34" charset="77"/>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u="none" strike="noStrike" kern="1200" cap="none" spc="0" normalizeH="0" baseline="0" noProof="0" dirty="0">
              <a:ln>
                <a:noFill/>
              </a:ln>
              <a:solidFill>
                <a:srgbClr val="3A8E88"/>
              </a:solidFill>
              <a:effectLst/>
              <a:uLnTx/>
              <a:uFillTx/>
              <a:latin typeface="Eras Medium ITC" panose="020B0602030504020804" pitchFamily="34" charset="77"/>
            </a:endParaRPr>
          </a:p>
        </p:txBody>
      </p:sp>
      <p:pic>
        <p:nvPicPr>
          <p:cNvPr id="4" name="Picture 3" descr="Text&#10;&#10;Description automatically generated">
            <a:extLst>
              <a:ext uri="{FF2B5EF4-FFF2-40B4-BE49-F238E27FC236}">
                <a16:creationId xmlns:a16="http://schemas.microsoft.com/office/drawing/2014/main" id="{3662756A-9E36-CE43-A73A-0C3F00832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98345">
            <a:off x="1108544" y="2024955"/>
            <a:ext cx="2164423" cy="2808092"/>
          </a:xfrm>
          <a:prstGeom prst="rect">
            <a:avLst/>
          </a:prstGeom>
        </p:spPr>
      </p:pic>
    </p:spTree>
    <p:extLst>
      <p:ext uri="{BB962C8B-B14F-4D97-AF65-F5344CB8AC3E}">
        <p14:creationId xmlns:p14="http://schemas.microsoft.com/office/powerpoint/2010/main" val="249374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6A27DE-2BB5-F545-91BB-AFEBD9534F6F}"/>
              </a:ext>
            </a:extLst>
          </p:cNvPr>
          <p:cNvSpPr txBox="1"/>
          <p:nvPr/>
        </p:nvSpPr>
        <p:spPr>
          <a:xfrm>
            <a:off x="248275" y="1716841"/>
            <a:ext cx="3645550" cy="1569660"/>
          </a:xfrm>
          <a:prstGeom prst="rect">
            <a:avLst/>
          </a:prstGeom>
          <a:noFill/>
        </p:spPr>
        <p:txBody>
          <a:bodyPr wrap="none" rtlCol="0">
            <a:spAutoFit/>
          </a:bodyPr>
          <a:lstStyle/>
          <a:p>
            <a:r>
              <a:rPr lang="en-US" sz="4800" b="1" dirty="0">
                <a:solidFill>
                  <a:schemeClr val="bg1"/>
                </a:solidFill>
                <a:latin typeface="Eras Medium ITC" panose="020B0602030504020804" pitchFamily="34" charset="77"/>
              </a:rPr>
              <a:t>Prework </a:t>
            </a:r>
          </a:p>
          <a:p>
            <a:r>
              <a:rPr lang="en-US" sz="4800" b="1" dirty="0">
                <a:solidFill>
                  <a:schemeClr val="bg1"/>
                </a:solidFill>
                <a:latin typeface="Eras Medium ITC" panose="020B0602030504020804" pitchFamily="34" charset="77"/>
              </a:rPr>
              <a:t>Expectations</a:t>
            </a:r>
          </a:p>
        </p:txBody>
      </p:sp>
      <p:sp>
        <p:nvSpPr>
          <p:cNvPr id="3" name="TextBox 2">
            <a:extLst>
              <a:ext uri="{FF2B5EF4-FFF2-40B4-BE49-F238E27FC236}">
                <a16:creationId xmlns:a16="http://schemas.microsoft.com/office/drawing/2014/main" id="{FEA2844C-426C-2A49-8963-88EFEF3C8800}"/>
              </a:ext>
            </a:extLst>
          </p:cNvPr>
          <p:cNvSpPr txBox="1"/>
          <p:nvPr/>
        </p:nvSpPr>
        <p:spPr>
          <a:xfrm>
            <a:off x="4747260" y="393402"/>
            <a:ext cx="6770989" cy="1569660"/>
          </a:xfrm>
          <a:prstGeom prst="rect">
            <a:avLst/>
          </a:prstGeom>
          <a:noFill/>
        </p:spPr>
        <p:txBody>
          <a:bodyPr wrap="square">
            <a:spAutoFit/>
          </a:bodyPr>
          <a:lstStyle/>
          <a:p>
            <a:r>
              <a:rPr lang="en-US" sz="3200" dirty="0">
                <a:solidFill>
                  <a:srgbClr val="A84644"/>
                </a:solidFill>
                <a:latin typeface="Eras Medium ITC" panose="020B0602030504020804" pitchFamily="34" charset="0"/>
              </a:rPr>
              <a:t>Did you get a chance to watch the video from Motivation </a:t>
            </a:r>
            <a:r>
              <a:rPr lang="en-US" sz="3200" dirty="0" err="1">
                <a:solidFill>
                  <a:srgbClr val="A84644"/>
                </a:solidFill>
                <a:latin typeface="Eras Medium ITC" panose="020B0602030504020804" pitchFamily="34" charset="0"/>
              </a:rPr>
              <a:t>Ampire</a:t>
            </a:r>
            <a:r>
              <a:rPr lang="en-US" sz="3200" dirty="0">
                <a:solidFill>
                  <a:srgbClr val="A84644"/>
                </a:solidFill>
                <a:latin typeface="Eras Medium ITC" panose="020B0602030504020804" pitchFamily="34" charset="0"/>
              </a:rPr>
              <a:t> on building positive habits in 21 days?</a:t>
            </a:r>
            <a:endParaRPr lang="en-US" sz="4800" b="0" dirty="0">
              <a:solidFill>
                <a:srgbClr val="A84644"/>
              </a:solidFill>
              <a:latin typeface="Eras Medium ITC" panose="020B0602030504020804" pitchFamily="34" charset="0"/>
            </a:endParaRPr>
          </a:p>
        </p:txBody>
      </p:sp>
      <p:pic>
        <p:nvPicPr>
          <p:cNvPr id="5" name="Picture 4" descr="A person standing in front of a red wall&#10;&#10;Description automatically generated with medium confidence">
            <a:hlinkClick r:id="rId2"/>
            <a:extLst>
              <a:ext uri="{FF2B5EF4-FFF2-40B4-BE49-F238E27FC236}">
                <a16:creationId xmlns:a16="http://schemas.microsoft.com/office/drawing/2014/main" id="{20BCC92A-9D5B-2447-AC15-17376C303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497" y="2084165"/>
            <a:ext cx="6767752" cy="3182112"/>
          </a:xfrm>
          <a:prstGeom prst="rect">
            <a:avLst/>
          </a:prstGeom>
        </p:spPr>
      </p:pic>
      <p:sp>
        <p:nvSpPr>
          <p:cNvPr id="6" name="TextBox 5">
            <a:extLst>
              <a:ext uri="{FF2B5EF4-FFF2-40B4-BE49-F238E27FC236}">
                <a16:creationId xmlns:a16="http://schemas.microsoft.com/office/drawing/2014/main" id="{AA973033-D5D4-5349-9EE1-AE154EC184D7}"/>
              </a:ext>
            </a:extLst>
          </p:cNvPr>
          <p:cNvSpPr txBox="1"/>
          <p:nvPr/>
        </p:nvSpPr>
        <p:spPr>
          <a:xfrm>
            <a:off x="4747260" y="5387380"/>
            <a:ext cx="6770989" cy="1077218"/>
          </a:xfrm>
          <a:prstGeom prst="rect">
            <a:avLst/>
          </a:prstGeom>
          <a:noFill/>
        </p:spPr>
        <p:txBody>
          <a:bodyPr wrap="square">
            <a:spAutoFit/>
          </a:bodyPr>
          <a:lstStyle/>
          <a:p>
            <a:r>
              <a:rPr lang="en-US" sz="3200" dirty="0">
                <a:solidFill>
                  <a:srgbClr val="A84644"/>
                </a:solidFill>
                <a:latin typeface="Eras Medium ITC" panose="020B0602030504020804" pitchFamily="34" charset="0"/>
              </a:rPr>
              <a:t>Have you finished your 21-day Gratitude Journal? (Have it ready.)</a:t>
            </a:r>
            <a:endParaRPr lang="en-US" sz="4800" b="0" dirty="0">
              <a:solidFill>
                <a:srgbClr val="A84644"/>
              </a:solidFill>
              <a:latin typeface="Eras Medium ITC" panose="020B0602030504020804" pitchFamily="34" charset="0"/>
            </a:endParaRPr>
          </a:p>
        </p:txBody>
      </p:sp>
      <p:pic>
        <p:nvPicPr>
          <p:cNvPr id="7" name="Picture 6" descr="Logo&#10;&#10;Description automatically generated">
            <a:extLst>
              <a:ext uri="{FF2B5EF4-FFF2-40B4-BE49-F238E27FC236}">
                <a16:creationId xmlns:a16="http://schemas.microsoft.com/office/drawing/2014/main" id="{07A69D0B-AF06-4E4A-BD8A-280CB98C6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79" y="3683777"/>
            <a:ext cx="3368341" cy="1901036"/>
          </a:xfrm>
          <a:prstGeom prst="rect">
            <a:avLst/>
          </a:prstGeom>
        </p:spPr>
      </p:pic>
    </p:spTree>
    <p:extLst>
      <p:ext uri="{BB962C8B-B14F-4D97-AF65-F5344CB8AC3E}">
        <p14:creationId xmlns:p14="http://schemas.microsoft.com/office/powerpoint/2010/main" val="394032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969380" y="474565"/>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Gratitudes</a:t>
            </a:r>
          </a:p>
        </p:txBody>
      </p:sp>
      <p:sp>
        <p:nvSpPr>
          <p:cNvPr id="4" name="TextBox 3">
            <a:extLst>
              <a:ext uri="{FF2B5EF4-FFF2-40B4-BE49-F238E27FC236}">
                <a16:creationId xmlns:a16="http://schemas.microsoft.com/office/drawing/2014/main" id="{265E2B69-DF91-4E7A-9528-D46A2C824657}"/>
              </a:ext>
            </a:extLst>
          </p:cNvPr>
          <p:cNvSpPr txBox="1"/>
          <p:nvPr/>
        </p:nvSpPr>
        <p:spPr>
          <a:xfrm>
            <a:off x="1969379" y="1859120"/>
            <a:ext cx="6630487" cy="4093428"/>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 </a:t>
            </a:r>
            <a:r>
              <a:rPr lang="en-US" sz="2000" dirty="0">
                <a:solidFill>
                  <a:srgbClr val="F08019"/>
                </a:solidFill>
                <a:latin typeface="Eras Medium ITC" panose="020B0602030504020804" pitchFamily="34" charset="0"/>
              </a:rPr>
              <a:t>(“Each participant…”)</a:t>
            </a:r>
          </a:p>
          <a:p>
            <a:r>
              <a:rPr lang="en-US" sz="3200" dirty="0">
                <a:solidFill>
                  <a:srgbClr val="F08019"/>
                </a:solidFill>
                <a:latin typeface="Eras Medium ITC" panose="020B0602030504020804" pitchFamily="34" charset="0"/>
              </a:rPr>
              <a:t> </a:t>
            </a:r>
          </a:p>
          <a:p>
            <a:r>
              <a:rPr lang="en-US" sz="2800" u="sng" dirty="0">
                <a:solidFill>
                  <a:srgbClr val="A84644"/>
                </a:solidFill>
                <a:latin typeface="Eras Medium ITC" panose="020B0602030504020804" pitchFamily="34" charset="0"/>
              </a:rPr>
              <a:t>Can</a:t>
            </a:r>
            <a:r>
              <a:rPr lang="en-US" sz="2800" dirty="0">
                <a:solidFill>
                  <a:srgbClr val="A84644"/>
                </a:solidFill>
                <a:latin typeface="Eras Medium ITC" panose="020B0602030504020804" pitchFamily="34" charset="0"/>
              </a:rPr>
              <a:t> </a:t>
            </a:r>
            <a:r>
              <a:rPr lang="en-US" sz="2800" b="0" dirty="0">
                <a:solidFill>
                  <a:srgbClr val="000000"/>
                </a:solidFill>
                <a:latin typeface="Eras Medium ITC" panose="020B0602030504020804" pitchFamily="34" charset="0"/>
              </a:rPr>
              <a:t>reflect back on my 21 day challenge and determine the importance of the “Gratitude Tactic”</a:t>
            </a:r>
          </a:p>
          <a:p>
            <a:endParaRPr lang="en-US" sz="2800" b="0" dirty="0">
              <a:latin typeface="Eras Medium ITC" panose="020B0602030504020804" pitchFamily="34" charset="0"/>
            </a:endParaRPr>
          </a:p>
          <a:p>
            <a:r>
              <a:rPr lang="en-US" sz="2800" u="sng" dirty="0">
                <a:solidFill>
                  <a:srgbClr val="A84644"/>
                </a:solidFill>
                <a:latin typeface="Eras Medium ITC" panose="020B0602030504020804" pitchFamily="34" charset="0"/>
              </a:rPr>
              <a:t>Will</a:t>
            </a:r>
            <a:r>
              <a:rPr lang="en-US" sz="2800" dirty="0">
                <a:solidFill>
                  <a:srgbClr val="3A8E8A"/>
                </a:solidFill>
                <a:latin typeface="Eras Medium ITC" panose="020B0602030504020804" pitchFamily="34" charset="0"/>
              </a:rPr>
              <a:t> </a:t>
            </a:r>
            <a:r>
              <a:rPr lang="en-US" sz="2800" b="0" dirty="0">
                <a:solidFill>
                  <a:srgbClr val="000000"/>
                </a:solidFill>
                <a:latin typeface="Eras Medium ITC" panose="020B0602030504020804" pitchFamily="34" charset="0"/>
              </a:rPr>
              <a:t>discuss the importance of being able to look back and decide where the tactic had an impact on my life or not</a:t>
            </a:r>
            <a:endParaRPr lang="en-US" sz="4400" b="0" dirty="0">
              <a:solidFill>
                <a:srgbClr val="000000"/>
              </a:solidFill>
              <a:latin typeface="Eras Medium ITC" panose="020B0602030504020804" pitchFamily="34" charset="0"/>
            </a:endParaRPr>
          </a:p>
        </p:txBody>
      </p:sp>
      <p:pic>
        <p:nvPicPr>
          <p:cNvPr id="7" name="Picture 6">
            <a:extLst>
              <a:ext uri="{FF2B5EF4-FFF2-40B4-BE49-F238E27FC236}">
                <a16:creationId xmlns:a16="http://schemas.microsoft.com/office/drawing/2014/main" id="{08799CDE-19AC-4CD2-ACCB-71E2E93CE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99867" y="2564091"/>
            <a:ext cx="3245505" cy="3954544"/>
          </a:xfrm>
          <a:prstGeom prst="rect">
            <a:avLst/>
          </a:prstGeom>
        </p:spPr>
      </p:pic>
    </p:spTree>
    <p:extLst>
      <p:ext uri="{BB962C8B-B14F-4D97-AF65-F5344CB8AC3E}">
        <p14:creationId xmlns:p14="http://schemas.microsoft.com/office/powerpoint/2010/main" val="307051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D88BF7-CD87-D24A-8A8A-0C4867D9EBF1}"/>
              </a:ext>
            </a:extLst>
          </p:cNvPr>
          <p:cNvSpPr txBox="1"/>
          <p:nvPr/>
        </p:nvSpPr>
        <p:spPr>
          <a:xfrm>
            <a:off x="4403394" y="120735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Essential Concept</a:t>
            </a:r>
          </a:p>
        </p:txBody>
      </p:sp>
      <p:sp>
        <p:nvSpPr>
          <p:cNvPr id="4" name="TextBox 3">
            <a:extLst>
              <a:ext uri="{FF2B5EF4-FFF2-40B4-BE49-F238E27FC236}">
                <a16:creationId xmlns:a16="http://schemas.microsoft.com/office/drawing/2014/main" id="{8A64D336-D352-524C-B246-EBB78C8893EF}"/>
              </a:ext>
            </a:extLst>
          </p:cNvPr>
          <p:cNvSpPr txBox="1"/>
          <p:nvPr/>
        </p:nvSpPr>
        <p:spPr>
          <a:xfrm>
            <a:off x="4403394" y="2603655"/>
            <a:ext cx="6770989" cy="1569660"/>
          </a:xfrm>
          <a:prstGeom prst="rect">
            <a:avLst/>
          </a:prstGeom>
          <a:noFill/>
        </p:spPr>
        <p:txBody>
          <a:bodyPr wrap="square">
            <a:spAutoFit/>
          </a:bodyPr>
          <a:lstStyle/>
          <a:p>
            <a:r>
              <a:rPr lang="en-US" sz="3200" dirty="0">
                <a:latin typeface="Eras Medium ITC" panose="020B0602030504020804" pitchFamily="34" charset="0"/>
              </a:rPr>
              <a:t>Demonstrate leadership, integrity, ethical behavior, and social responsibility in all environments.</a:t>
            </a:r>
            <a:endParaRPr lang="en-US" sz="4800" b="0" dirty="0">
              <a:latin typeface="Eras Medium ITC" panose="020B0602030504020804" pitchFamily="34" charset="0"/>
            </a:endParaRPr>
          </a:p>
        </p:txBody>
      </p:sp>
    </p:spTree>
    <p:extLst>
      <p:ext uri="{BB962C8B-B14F-4D97-AF65-F5344CB8AC3E}">
        <p14:creationId xmlns:p14="http://schemas.microsoft.com/office/powerpoint/2010/main" val="34448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4524315"/>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dirty="0">
                <a:solidFill>
                  <a:schemeClr val="accent2"/>
                </a:solidFill>
              </a:rPr>
              <a:t>Self-management</a:t>
            </a:r>
          </a:p>
          <a:p>
            <a:pPr marL="285750" marR="0" lvl="0" indent="-285750">
              <a:spcAft>
                <a:spcPts val="0"/>
              </a:spcAft>
              <a:buFont typeface="Arial" panose="020B0604020202020204" pitchFamily="34" charset="0"/>
              <a:buChar char="•"/>
            </a:pPr>
            <a:r>
              <a:rPr lang="en-US" sz="3200" dirty="0">
                <a:solidFill>
                  <a:srgbClr val="A84644"/>
                </a:solidFill>
              </a:rPr>
              <a:t>Self-awareness</a:t>
            </a:r>
          </a:p>
          <a:p>
            <a:pPr marL="285750" marR="0" lvl="0" indent="-285750">
              <a:spcAft>
                <a:spcPts val="0"/>
              </a:spcAft>
              <a:buFont typeface="Arial" panose="020B0604020202020204" pitchFamily="34" charset="0"/>
              <a:buChar char="•"/>
            </a:pPr>
            <a:r>
              <a:rPr lang="en-US" sz="3200" dirty="0">
                <a:solidFill>
                  <a:schemeClr val="accent2"/>
                </a:solidFill>
              </a:rPr>
              <a:t>Communicate clearly </a:t>
            </a:r>
          </a:p>
          <a:p>
            <a:pPr marL="285750" marR="0" lvl="0" indent="-285750">
              <a:spcAft>
                <a:spcPts val="0"/>
              </a:spcAft>
              <a:buFont typeface="Arial" panose="020B0604020202020204" pitchFamily="34" charset="0"/>
              <a:buChar char="•"/>
            </a:pPr>
            <a:r>
              <a:rPr lang="en-US" sz="3200" dirty="0">
                <a:solidFill>
                  <a:srgbClr val="A84644"/>
                </a:solidFill>
              </a:rPr>
              <a:t>Collaborate on structured tasks </a:t>
            </a:r>
          </a:p>
          <a:p>
            <a:pPr marL="285750" marR="0" lvl="0" indent="-285750">
              <a:spcAft>
                <a:spcPts val="0"/>
              </a:spcAft>
              <a:buFont typeface="Arial" panose="020B0604020202020204" pitchFamily="34" charset="0"/>
              <a:buChar char="•"/>
            </a:pPr>
            <a:r>
              <a:rPr lang="en-US" sz="3200" dirty="0">
                <a:solidFill>
                  <a:schemeClr val="accent2"/>
                </a:solidFill>
              </a:rPr>
              <a:t>Show sensitivity to others’ views and ideas </a:t>
            </a:r>
          </a:p>
          <a:p>
            <a:pPr marL="285750" marR="0" lvl="0" indent="-285750">
              <a:spcAft>
                <a:spcPts val="0"/>
              </a:spcAft>
              <a:buFont typeface="Arial" panose="020B0604020202020204" pitchFamily="34" charset="0"/>
              <a:buChar char="•"/>
            </a:pPr>
            <a:r>
              <a:rPr lang="en-US" sz="3200" dirty="0">
                <a:solidFill>
                  <a:srgbClr val="A84644"/>
                </a:solidFill>
              </a:rPr>
              <a:t>Understand how to create consensus </a:t>
            </a:r>
          </a:p>
          <a:p>
            <a:pPr marL="285750" marR="0" lvl="0" indent="-285750">
              <a:spcAft>
                <a:spcPts val="0"/>
              </a:spcAft>
              <a:buFont typeface="Arial" panose="020B0604020202020204" pitchFamily="34" charset="0"/>
              <a:buChar char="•"/>
            </a:pPr>
            <a:r>
              <a:rPr lang="en-US" sz="3200" dirty="0">
                <a:solidFill>
                  <a:schemeClr val="accent2"/>
                </a:solidFill>
              </a:rPr>
              <a:t>Use active listening and speaking skills </a:t>
            </a:r>
          </a:p>
          <a:p>
            <a:pPr marL="285750" marR="0" lvl="0" indent="-285750">
              <a:spcAft>
                <a:spcPts val="0"/>
              </a:spcAft>
              <a:buFont typeface="Arial" panose="020B0604020202020204" pitchFamily="34" charset="0"/>
              <a:buChar char="•"/>
            </a:pPr>
            <a:r>
              <a:rPr lang="en-US" sz="3200" dirty="0">
                <a:solidFill>
                  <a:srgbClr val="A84644"/>
                </a:solidFill>
              </a:rPr>
              <a:t>Positively support the work of others</a:t>
            </a:r>
            <a:endParaRPr lang="en-US" sz="3200" u="none" strike="noStrike" dirty="0">
              <a:solidFill>
                <a:srgbClr val="A84644"/>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A84644"/>
                </a:solidFill>
              </a:rPr>
              <a:t>Skills Required</a:t>
            </a:r>
          </a:p>
        </p:txBody>
      </p:sp>
      <p:pic>
        <p:nvPicPr>
          <p:cNvPr id="5" name="Picture 4" descr="A picture containing logo&#10;&#10;Description automatically generated">
            <a:extLst>
              <a:ext uri="{FF2B5EF4-FFF2-40B4-BE49-F238E27FC236}">
                <a16:creationId xmlns:a16="http://schemas.microsoft.com/office/drawing/2014/main" id="{D0284B6E-4CD4-4C7A-ADC2-C977076BB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94" y="2952973"/>
            <a:ext cx="3957996" cy="2740369"/>
          </a:xfrm>
          <a:prstGeom prst="rect">
            <a:avLst/>
          </a:prstGeom>
        </p:spPr>
      </p:pic>
    </p:spTree>
    <p:extLst>
      <p:ext uri="{BB962C8B-B14F-4D97-AF65-F5344CB8AC3E}">
        <p14:creationId xmlns:p14="http://schemas.microsoft.com/office/powerpoint/2010/main" val="391569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87683" y="2205806"/>
            <a:ext cx="6355140" cy="1938992"/>
          </a:xfrm>
          <a:prstGeom prst="rect">
            <a:avLst/>
          </a:prstGeom>
          <a:noFill/>
        </p:spPr>
        <p:txBody>
          <a:bodyPr wrap="square">
            <a:spAutoFit/>
          </a:bodyPr>
          <a:lstStyle/>
          <a:p>
            <a:pPr marR="0" lvl="0" algn="ctr">
              <a:spcAft>
                <a:spcPts val="0"/>
              </a:spcAft>
            </a:pPr>
            <a:r>
              <a:rPr lang="en-US" sz="4000" dirty="0">
                <a:solidFill>
                  <a:srgbClr val="A84644"/>
                </a:solidFill>
                <a:latin typeface="Eras Medium ITC" panose="020B0602030504020804" pitchFamily="34" charset="0"/>
                <a:ea typeface="Arial" panose="020B0604020202020204" pitchFamily="34" charset="0"/>
              </a:rPr>
              <a:t>Are there times in your life when it’s easier to reflect than others? </a:t>
            </a:r>
            <a:endParaRPr lang="en-US" sz="4000" u="none" strike="noStrike" dirty="0">
              <a:solidFill>
                <a:srgbClr val="A84644"/>
              </a:solidFill>
              <a:effectLst/>
              <a:latin typeface="Eras Medium ITC" panose="020B0602030504020804" pitchFamily="34" charset="0"/>
              <a:ea typeface="Arial" panose="020B0604020202020204" pitchFamily="34" charset="0"/>
            </a:endParaRPr>
          </a:p>
        </p:txBody>
      </p:sp>
      <p:pic>
        <p:nvPicPr>
          <p:cNvPr id="7" name="Picture 6" descr="A picture containing text, book&#10;&#10;Description automatically generated">
            <a:extLst>
              <a:ext uri="{FF2B5EF4-FFF2-40B4-BE49-F238E27FC236}">
                <a16:creationId xmlns:a16="http://schemas.microsoft.com/office/drawing/2014/main" id="{D7E4E97F-BC69-42A8-833A-FE2EE08DC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521" y="1818847"/>
            <a:ext cx="6355139" cy="4944884"/>
          </a:xfrm>
          <a:prstGeom prst="rect">
            <a:avLst/>
          </a:prstGeom>
        </p:spPr>
      </p:pic>
    </p:spTree>
    <p:extLst>
      <p:ext uri="{BB962C8B-B14F-4D97-AF65-F5344CB8AC3E}">
        <p14:creationId xmlns:p14="http://schemas.microsoft.com/office/powerpoint/2010/main" val="28208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538607" y="1790930"/>
            <a:ext cx="7410796" cy="3416320"/>
          </a:xfrm>
          <a:prstGeom prst="rect">
            <a:avLst/>
          </a:prstGeom>
          <a:noFill/>
        </p:spPr>
        <p:txBody>
          <a:bodyPr wrap="square">
            <a:spAutoFit/>
          </a:bodyPr>
          <a:lstStyle/>
          <a:p>
            <a:pPr marL="457200" marR="0" lvl="0" indent="-457200">
              <a:spcAft>
                <a:spcPts val="0"/>
              </a:spcAft>
              <a:buFont typeface="Arial" panose="020B0604020202020204" pitchFamily="34" charset="0"/>
              <a:buChar char="•"/>
            </a:pPr>
            <a:r>
              <a:rPr lang="en-US" sz="2400" u="none" strike="noStrike" dirty="0">
                <a:solidFill>
                  <a:srgbClr val="A84644"/>
                </a:solidFill>
                <a:effectLst/>
                <a:latin typeface="Eras Medium ITC" panose="020B0602030504020804" pitchFamily="34" charset="0"/>
                <a:ea typeface="Arial" panose="020B0604020202020204" pitchFamily="34" charset="0"/>
              </a:rPr>
              <a:t>When we reflect back, it’s important to be self-aware.</a:t>
            </a:r>
          </a:p>
          <a:p>
            <a:pPr marL="457200" marR="0" lvl="0" indent="-457200">
              <a:spcAft>
                <a:spcPts val="0"/>
              </a:spcAft>
              <a:buFont typeface="Arial" panose="020B0604020202020204" pitchFamily="34" charset="0"/>
              <a:buChar char="•"/>
            </a:pPr>
            <a:r>
              <a:rPr lang="en-US" sz="2400" dirty="0">
                <a:solidFill>
                  <a:schemeClr val="accent2"/>
                </a:solidFill>
                <a:latin typeface="Eras Medium ITC" panose="020B0602030504020804" pitchFamily="34" charset="0"/>
                <a:ea typeface="Arial" panose="020B0604020202020204" pitchFamily="34" charset="0"/>
              </a:rPr>
              <a:t>Reflection is a tool we use as students to grow ourselves.</a:t>
            </a:r>
          </a:p>
          <a:p>
            <a:pPr marL="457200" marR="0" lvl="0" indent="-457200">
              <a:spcAft>
                <a:spcPts val="0"/>
              </a:spcAft>
              <a:buFont typeface="Arial" panose="020B0604020202020204" pitchFamily="34" charset="0"/>
              <a:buChar char="•"/>
            </a:pPr>
            <a:r>
              <a:rPr lang="en-US" sz="2400" u="none" strike="noStrike" dirty="0">
                <a:solidFill>
                  <a:srgbClr val="A84644"/>
                </a:solidFill>
                <a:effectLst/>
                <a:latin typeface="Eras Medium ITC" panose="020B0602030504020804" pitchFamily="34" charset="0"/>
                <a:ea typeface="Arial" panose="020B0604020202020204" pitchFamily="34" charset="0"/>
              </a:rPr>
              <a:t>We have to think about what we have done, what we have said, and how it has changed our day.</a:t>
            </a:r>
          </a:p>
          <a:p>
            <a:pPr marL="457200" marR="0" lvl="0" indent="-457200">
              <a:spcAft>
                <a:spcPts val="0"/>
              </a:spcAft>
              <a:buFont typeface="Arial" panose="020B0604020202020204" pitchFamily="34" charset="0"/>
              <a:buChar char="•"/>
            </a:pPr>
            <a:r>
              <a:rPr lang="en-US" sz="2400" dirty="0">
                <a:solidFill>
                  <a:schemeClr val="accent2"/>
                </a:solidFill>
                <a:latin typeface="Eras Medium ITC" panose="020B0602030504020804" pitchFamily="34" charset="0"/>
                <a:ea typeface="Arial" panose="020B0604020202020204" pitchFamily="34" charset="0"/>
              </a:rPr>
              <a:t>We can think about the way these things have affected us and how they have affected others.</a:t>
            </a:r>
            <a:endParaRPr lang="en-US" sz="2400" u="none" strike="noStrike" dirty="0">
              <a:solidFill>
                <a:schemeClr val="accent2"/>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46068" y="54275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4000" dirty="0">
                <a:solidFill>
                  <a:srgbClr val="A84644"/>
                </a:solidFill>
              </a:rPr>
              <a:t>Thoughts on Reflection</a:t>
            </a:r>
          </a:p>
        </p:txBody>
      </p:sp>
      <p:pic>
        <p:nvPicPr>
          <p:cNvPr id="8" name="Picture 7" descr="Shape, logo&#10;&#10;Description automatically generated">
            <a:extLst>
              <a:ext uri="{FF2B5EF4-FFF2-40B4-BE49-F238E27FC236}">
                <a16:creationId xmlns:a16="http://schemas.microsoft.com/office/drawing/2014/main" id="{7266FB9D-F914-45EE-8E2E-08E2B6C400F8}"/>
              </a:ext>
            </a:extLst>
          </p:cNvPr>
          <p:cNvPicPr>
            <a:picLocks noChangeAspect="1"/>
          </p:cNvPicPr>
          <p:nvPr/>
        </p:nvPicPr>
        <p:blipFill rotWithShape="1">
          <a:blip r:embed="rId3">
            <a:extLst>
              <a:ext uri="{28A0092B-C50C-407E-A947-70E740481C1C}">
                <a14:useLocalDpi xmlns:a14="http://schemas.microsoft.com/office/drawing/2010/main" val="0"/>
              </a:ext>
            </a:extLst>
          </a:blip>
          <a:srcRect b="16151"/>
          <a:stretch/>
        </p:blipFill>
        <p:spPr>
          <a:xfrm>
            <a:off x="223345" y="2097993"/>
            <a:ext cx="4222723" cy="2802194"/>
          </a:xfrm>
          <a:prstGeom prst="rect">
            <a:avLst/>
          </a:prstGeom>
        </p:spPr>
      </p:pic>
    </p:spTree>
    <p:extLst>
      <p:ext uri="{BB962C8B-B14F-4D97-AF65-F5344CB8AC3E}">
        <p14:creationId xmlns:p14="http://schemas.microsoft.com/office/powerpoint/2010/main" val="3449813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711</Words>
  <Application>Microsoft Office PowerPoint</Application>
  <PresentationFormat>Widescreen</PresentationFormat>
  <Paragraphs>86</Paragraphs>
  <Slides>14</Slides>
  <Notes>4</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43</cp:revision>
  <dcterms:created xsi:type="dcterms:W3CDTF">2021-03-23T18:25:43Z</dcterms:created>
  <dcterms:modified xsi:type="dcterms:W3CDTF">2022-09-19T18:20:15Z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561C55EE-5BC7-44D4-8A5E-62CBBA47073B</vt:lpwstr>
  </property>
  <property fmtid="{D5CDD505-2E9C-101B-9397-08002B2CF9AE}" pid="3" name="ArticulatePath">
    <vt:lpwstr>H360 - G - Wk4 - 0.Leader Slides</vt:lpwstr>
  </property>
</Properties>
</file>